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13" autoAdjust="0"/>
  </p:normalViewPr>
  <p:slideViewPr>
    <p:cSldViewPr>
      <p:cViewPr>
        <p:scale>
          <a:sx n="90" d="100"/>
          <a:sy n="90" d="100"/>
        </p:scale>
        <p:origin x="-2160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B755-EB03-4CF3-A32A-58427F559BEE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DBFF-BB55-44E9-B4A3-1EB181FE8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4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B755-EB03-4CF3-A32A-58427F559BEE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DBFF-BB55-44E9-B4A3-1EB181FE8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3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B755-EB03-4CF3-A32A-58427F559BEE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DBFF-BB55-44E9-B4A3-1EB181FE8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B755-EB03-4CF3-A32A-58427F559BEE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DBFF-BB55-44E9-B4A3-1EB181FE8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6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B755-EB03-4CF3-A32A-58427F559BEE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DBFF-BB55-44E9-B4A3-1EB181FE8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B755-EB03-4CF3-A32A-58427F559BEE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DBFF-BB55-44E9-B4A3-1EB181FE8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8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B755-EB03-4CF3-A32A-58427F559BEE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DBFF-BB55-44E9-B4A3-1EB181FE8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1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B755-EB03-4CF3-A32A-58427F559BEE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DBFF-BB55-44E9-B4A3-1EB181FE8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52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B755-EB03-4CF3-A32A-58427F559BEE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DBFF-BB55-44E9-B4A3-1EB181FE8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7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B755-EB03-4CF3-A32A-58427F559BEE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DBFF-BB55-44E9-B4A3-1EB181FE8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3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B755-EB03-4CF3-A32A-58427F559BEE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DBFF-BB55-44E9-B4A3-1EB181FE8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9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BB755-EB03-4CF3-A32A-58427F559BEE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DBFF-BB55-44E9-B4A3-1EB181FE8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4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38200"/>
            <a:ext cx="7239000" cy="1905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An FPHS Approach to Improving Well-Being for All Missourians</a:t>
            </a:r>
            <a:endParaRPr lang="en-US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762000"/>
            <a:ext cx="7620000" cy="5334000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05000" y="3943350"/>
            <a:ext cx="4038600" cy="1409700"/>
          </a:xfrm>
        </p:spPr>
        <p:txBody>
          <a:bodyPr/>
          <a:lstStyle/>
          <a:p>
            <a:r>
              <a:rPr lang="en-US" dirty="0" smtClean="0"/>
              <a:t>(add facilitator’s name and agency)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438400"/>
            <a:ext cx="2491315" cy="441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9" y="5772634"/>
            <a:ext cx="798581" cy="704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6139190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HealthierMO.org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205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REFLECTION</a:t>
            </a:r>
            <a:endParaRPr lang="en-US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762000"/>
            <a:ext cx="7620000" cy="5334000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2209800"/>
            <a:ext cx="7315200" cy="31242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What do you see as </a:t>
            </a:r>
            <a:r>
              <a:rPr lang="en-US" sz="3600" b="1" dirty="0" smtClean="0">
                <a:solidFill>
                  <a:schemeClr val="tx2"/>
                </a:solidFill>
              </a:rPr>
              <a:t>strengths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600" b="1" dirty="0" smtClean="0">
                <a:solidFill>
                  <a:schemeClr val="tx2"/>
                </a:solidFill>
              </a:rPr>
              <a:t>challenges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, and </a:t>
            </a:r>
            <a:r>
              <a:rPr lang="en-US" sz="3600" b="1" dirty="0" smtClean="0">
                <a:solidFill>
                  <a:schemeClr val="tx2"/>
                </a:solidFill>
              </a:rPr>
              <a:t>opportunities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 related to the work we are about to start?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22" y="4267200"/>
            <a:ext cx="5654678" cy="238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0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DATA</a:t>
            </a:r>
            <a:endParaRPr lang="en-US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762000"/>
            <a:ext cx="7620000" cy="5334000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2286000"/>
            <a:ext cx="7315200" cy="312420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(add local data points and sources)</a:t>
            </a:r>
            <a:endParaRPr lang="en-US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9" y="5772634"/>
            <a:ext cx="798581" cy="704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6139190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HealthierMO.org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9976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908" y="228600"/>
            <a:ext cx="5225569" cy="647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292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762000"/>
            <a:ext cx="7620000" cy="5334000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3532" y="3866835"/>
            <a:ext cx="698202" cy="698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80235" y="3930501"/>
            <a:ext cx="574675" cy="592137"/>
            <a:chOff x="106770824" y="109342429"/>
            <a:chExt cx="574243" cy="591132"/>
          </a:xfrm>
        </p:grpSpPr>
        <p:pic>
          <p:nvPicPr>
            <p:cNvPr id="2054" name="Picture 6" descr="Change_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70824" y="109342429"/>
              <a:ext cx="574243" cy="591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7DEC9"/>
                    </a:outerShdw>
                  </a:effectLst>
                </a14:hiddenEffects>
              </a:ext>
            </a:extLst>
          </p:spPr>
        </p:pic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06979095" y="109480740"/>
              <a:ext cx="261257" cy="296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7DEC9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1A1494"/>
                  </a:solidFill>
                  <a:effectLst/>
                  <a:latin typeface="Roboto Condensed" pitchFamily="2" charset="0"/>
                  <a:cs typeface="Arial" pitchFamily="34" charset="0"/>
                </a:rPr>
                <a:t>2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MAPPING PROCESS</a:t>
            </a:r>
            <a:endParaRPr lang="en-US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2286000"/>
            <a:ext cx="7086600" cy="31242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chemeClr val="tx2"/>
                </a:solidFill>
              </a:rPr>
              <a:t>Step </a:t>
            </a:r>
            <a:r>
              <a:rPr lang="en-US" sz="2800" b="1" dirty="0">
                <a:solidFill>
                  <a:schemeClr val="tx2"/>
                </a:solidFill>
              </a:rPr>
              <a:t>1:  </a:t>
            </a:r>
            <a:r>
              <a:rPr lang="en-US" sz="2800" dirty="0">
                <a:solidFill>
                  <a:schemeClr val="tx2"/>
                </a:solidFill>
              </a:rPr>
              <a:t>Select one area of expertise </a:t>
            </a:r>
            <a:r>
              <a:rPr lang="en-US" sz="2800" dirty="0" smtClean="0">
                <a:solidFill>
                  <a:schemeClr val="tx2"/>
                </a:solidFill>
              </a:rPr>
              <a:t>and align </a:t>
            </a:r>
            <a:r>
              <a:rPr lang="en-US" sz="2800" dirty="0">
                <a:solidFill>
                  <a:schemeClr val="tx2"/>
                </a:solidFill>
              </a:rPr>
              <a:t>it with one capability</a:t>
            </a:r>
            <a:r>
              <a:rPr lang="en-US" sz="2800" dirty="0" smtClean="0">
                <a:solidFill>
                  <a:schemeClr val="tx2"/>
                </a:solidFill>
              </a:rPr>
              <a:t>. </a:t>
            </a:r>
            <a:r>
              <a:rPr lang="en-US" sz="2800" dirty="0">
                <a:solidFill>
                  <a:schemeClr val="tx2"/>
                </a:solidFill>
              </a:rPr>
              <a:t>C</a:t>
            </a:r>
            <a:r>
              <a:rPr lang="en-US" sz="2800" dirty="0" smtClean="0">
                <a:solidFill>
                  <a:schemeClr val="tx2"/>
                </a:solidFill>
              </a:rPr>
              <a:t>omplete </a:t>
            </a:r>
            <a:r>
              <a:rPr lang="en-US" sz="2800" dirty="0">
                <a:solidFill>
                  <a:schemeClr val="tx2"/>
                </a:solidFill>
              </a:rPr>
              <a:t>them in </a:t>
            </a:r>
            <a:r>
              <a:rPr lang="en-US" sz="2800" dirty="0" smtClean="0">
                <a:solidFill>
                  <a:schemeClr val="tx2"/>
                </a:solidFill>
              </a:rPr>
              <a:t>any combination </a:t>
            </a:r>
            <a:r>
              <a:rPr lang="en-US" sz="2800" dirty="0">
                <a:solidFill>
                  <a:schemeClr val="tx2"/>
                </a:solidFill>
              </a:rPr>
              <a:t>and </a:t>
            </a:r>
            <a:r>
              <a:rPr lang="en-US" sz="2800" dirty="0" smtClean="0">
                <a:solidFill>
                  <a:schemeClr val="tx2"/>
                </a:solidFill>
              </a:rPr>
              <a:t>order</a:t>
            </a:r>
            <a:r>
              <a:rPr lang="en-US" sz="2800" dirty="0">
                <a:solidFill>
                  <a:schemeClr val="tx2"/>
                </a:solidFill>
              </a:rPr>
              <a:t>. </a:t>
            </a:r>
          </a:p>
          <a:p>
            <a:pPr algn="l"/>
            <a:endParaRPr lang="en-US" sz="1600" dirty="0">
              <a:solidFill>
                <a:schemeClr val="tx2"/>
              </a:solidFill>
            </a:endParaRPr>
          </a:p>
          <a:p>
            <a:pPr algn="l"/>
            <a:r>
              <a:rPr lang="en-US" sz="2800" b="1" dirty="0">
                <a:solidFill>
                  <a:schemeClr val="tx2"/>
                </a:solidFill>
              </a:rPr>
              <a:t>Step 2: </a:t>
            </a:r>
            <a:r>
              <a:rPr lang="en-US" sz="2800" dirty="0">
                <a:solidFill>
                  <a:schemeClr val="tx2"/>
                </a:solidFill>
              </a:rPr>
              <a:t>Review current data from your </a:t>
            </a:r>
            <a:r>
              <a:rPr lang="en-US" sz="2800" dirty="0" smtClean="0">
                <a:solidFill>
                  <a:schemeClr val="tx2"/>
                </a:solidFill>
              </a:rPr>
              <a:t>agency’s </a:t>
            </a:r>
            <a:r>
              <a:rPr lang="en-US" sz="2800" dirty="0">
                <a:solidFill>
                  <a:schemeClr val="tx2"/>
                </a:solidFill>
              </a:rPr>
              <a:t>Capacity Assessment and </a:t>
            </a:r>
            <a:r>
              <a:rPr lang="en-US" sz="2800" dirty="0" smtClean="0">
                <a:solidFill>
                  <a:schemeClr val="tx2"/>
                </a:solidFill>
              </a:rPr>
              <a:t>other </a:t>
            </a:r>
            <a:r>
              <a:rPr lang="en-US" sz="2800" dirty="0">
                <a:solidFill>
                  <a:schemeClr val="tx2"/>
                </a:solidFill>
              </a:rPr>
              <a:t>sources. Work through the </a:t>
            </a:r>
            <a:r>
              <a:rPr lang="en-US" sz="2800" dirty="0" smtClean="0">
                <a:solidFill>
                  <a:schemeClr val="tx2"/>
                </a:solidFill>
              </a:rPr>
              <a:t>discussion </a:t>
            </a:r>
            <a:r>
              <a:rPr lang="en-US" sz="2800" dirty="0">
                <a:solidFill>
                  <a:schemeClr val="tx2"/>
                </a:solidFill>
              </a:rPr>
              <a:t>prompts in the workbook</a:t>
            </a:r>
            <a:r>
              <a:rPr lang="en-US" sz="2800" dirty="0" smtClean="0">
                <a:solidFill>
                  <a:schemeClr val="tx2"/>
                </a:solidFill>
              </a:rPr>
              <a:t>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3532" y="2231066"/>
            <a:ext cx="698202" cy="698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80235" y="2273598"/>
            <a:ext cx="574675" cy="590550"/>
            <a:chOff x="106771172" y="106972929"/>
            <a:chExt cx="573546" cy="590415"/>
          </a:xfrm>
        </p:grpSpPr>
        <p:pic>
          <p:nvPicPr>
            <p:cNvPr id="2051" name="Picture 3" descr="Change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71172" y="106972929"/>
              <a:ext cx="573546" cy="590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7DEC9"/>
                    </a:outerShdw>
                  </a:effectLst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06972923" y="107103554"/>
              <a:ext cx="261257" cy="296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7DEC9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1A1494"/>
                  </a:solidFill>
                  <a:effectLst/>
                  <a:latin typeface="Roboto Condensed" pitchFamily="2" charset="0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19" y="5816935"/>
            <a:ext cx="798581" cy="70436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84334" y="613919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HealthierMO.org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6831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MAPPING PROCESS</a:t>
            </a:r>
            <a:endParaRPr lang="en-US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762000"/>
            <a:ext cx="7620000" cy="5334000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1064" y="2110565"/>
            <a:ext cx="7168536" cy="39624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chemeClr val="tx2"/>
                </a:solidFill>
              </a:rPr>
              <a:t>Step </a:t>
            </a:r>
            <a:r>
              <a:rPr lang="en-US" sz="2800" b="1" dirty="0">
                <a:solidFill>
                  <a:schemeClr val="tx2"/>
                </a:solidFill>
              </a:rPr>
              <a:t>3:  </a:t>
            </a:r>
            <a:r>
              <a:rPr lang="en-US" sz="2800" dirty="0">
                <a:solidFill>
                  <a:schemeClr val="tx2"/>
                </a:solidFill>
              </a:rPr>
              <a:t>Develop an action plan to build </a:t>
            </a:r>
            <a:r>
              <a:rPr lang="en-US" sz="2800" dirty="0" smtClean="0">
                <a:solidFill>
                  <a:schemeClr val="tx2"/>
                </a:solidFill>
              </a:rPr>
              <a:t>capacity </a:t>
            </a:r>
            <a:r>
              <a:rPr lang="en-US" sz="2800" dirty="0">
                <a:solidFill>
                  <a:schemeClr val="tx2"/>
                </a:solidFill>
              </a:rPr>
              <a:t>for each selected capability. </a:t>
            </a:r>
            <a:r>
              <a:rPr lang="en-US" sz="2800" dirty="0" smtClean="0">
                <a:solidFill>
                  <a:schemeClr val="tx2"/>
                </a:solidFill>
              </a:rPr>
              <a:t>Prioritize </a:t>
            </a:r>
            <a:r>
              <a:rPr lang="en-US" sz="2800" dirty="0">
                <a:solidFill>
                  <a:schemeClr val="tx2"/>
                </a:solidFill>
              </a:rPr>
              <a:t>focus areas from the action </a:t>
            </a:r>
            <a:r>
              <a:rPr lang="en-US" sz="2800" dirty="0" smtClean="0">
                <a:solidFill>
                  <a:schemeClr val="tx2"/>
                </a:solidFill>
              </a:rPr>
              <a:t>planning </a:t>
            </a:r>
            <a:r>
              <a:rPr lang="en-US" sz="2800" dirty="0">
                <a:solidFill>
                  <a:schemeClr val="tx2"/>
                </a:solidFill>
              </a:rPr>
              <a:t>table in which to build capacity </a:t>
            </a:r>
            <a:r>
              <a:rPr lang="en-US" sz="2800" dirty="0" smtClean="0">
                <a:solidFill>
                  <a:schemeClr val="tx2"/>
                </a:solidFill>
              </a:rPr>
              <a:t>that will </a:t>
            </a:r>
            <a:r>
              <a:rPr lang="en-US" sz="2800" dirty="0">
                <a:solidFill>
                  <a:schemeClr val="tx2"/>
                </a:solidFill>
              </a:rPr>
              <a:t>result in stronger, more equitable </a:t>
            </a:r>
            <a:r>
              <a:rPr lang="en-US" sz="2800" dirty="0" smtClean="0">
                <a:solidFill>
                  <a:schemeClr val="tx2"/>
                </a:solidFill>
              </a:rPr>
              <a:t>programs and </a:t>
            </a:r>
            <a:r>
              <a:rPr lang="en-US" sz="2800" dirty="0">
                <a:solidFill>
                  <a:schemeClr val="tx2"/>
                </a:solidFill>
              </a:rPr>
              <a:t>services for everyone in your community</a:t>
            </a:r>
            <a:r>
              <a:rPr lang="en-US" sz="2800" dirty="0" smtClean="0">
                <a:solidFill>
                  <a:schemeClr val="tx2"/>
                </a:solidFill>
              </a:rPr>
              <a:t>.</a:t>
            </a:r>
          </a:p>
          <a:p>
            <a:pPr algn="l"/>
            <a:endParaRPr lang="en-US" sz="1600" dirty="0" smtClean="0">
              <a:solidFill>
                <a:schemeClr val="tx2"/>
              </a:solidFill>
            </a:endParaRPr>
          </a:p>
          <a:p>
            <a:pPr algn="l"/>
            <a:r>
              <a:rPr lang="en-US" sz="2800" b="1" dirty="0" smtClean="0">
                <a:solidFill>
                  <a:schemeClr val="tx2"/>
                </a:solidFill>
              </a:rPr>
              <a:t>Step 4:  </a:t>
            </a:r>
            <a:r>
              <a:rPr lang="en-US" sz="2800" dirty="0" smtClean="0">
                <a:solidFill>
                  <a:schemeClr val="tx2"/>
                </a:solidFill>
              </a:rPr>
              <a:t>Repeat the process with another capability and area of expertise.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2184" y="2048537"/>
            <a:ext cx="698202" cy="698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85295" y="2080435"/>
            <a:ext cx="574675" cy="592137"/>
            <a:chOff x="106770824" y="109342429"/>
            <a:chExt cx="574243" cy="591132"/>
          </a:xfrm>
        </p:grpSpPr>
        <p:pic>
          <p:nvPicPr>
            <p:cNvPr id="7" name="Picture 6" descr="Change_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70824" y="109342429"/>
              <a:ext cx="574243" cy="591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7DEC9"/>
                    </a:outerShdw>
                  </a:effectLst>
                </a14:hiddenEffects>
              </a:ext>
            </a:extLst>
          </p:spPr>
        </p:pic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06979095" y="109480740"/>
              <a:ext cx="261257" cy="296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7DEC9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1A1494"/>
                  </a:solidFill>
                  <a:effectLst/>
                  <a:latin typeface="Roboto Condensed" pitchFamily="2" charset="0"/>
                  <a:cs typeface="Arial" pitchFamily="34" charset="0"/>
                </a:rPr>
                <a:t>3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425315" y="4983506"/>
            <a:ext cx="698202" cy="698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486389" y="5032738"/>
            <a:ext cx="574675" cy="592137"/>
            <a:chOff x="106770824" y="109342429"/>
            <a:chExt cx="574243" cy="591132"/>
          </a:xfrm>
        </p:grpSpPr>
        <p:pic>
          <p:nvPicPr>
            <p:cNvPr id="10" name="Picture 6" descr="Change_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70824" y="109342429"/>
              <a:ext cx="574243" cy="591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7DEC9"/>
                    </a:outerShdw>
                  </a:effectLst>
                </a14:hiddenEffects>
              </a:ext>
            </a:extLst>
          </p:spPr>
        </p:pic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06979095" y="109480740"/>
              <a:ext cx="261257" cy="296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7DEC9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1A1494"/>
                  </a:solidFill>
                  <a:effectLst/>
                  <a:latin typeface="Roboto Condensed" pitchFamily="2" charset="0"/>
                  <a:cs typeface="Arial" pitchFamily="34" charset="0"/>
                </a:rPr>
                <a:t>4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19" y="5816935"/>
            <a:ext cx="798581" cy="7043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84334" y="613919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HealthierMO.org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9401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KEY TERMS</a:t>
            </a:r>
            <a:endParaRPr lang="en-US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762000"/>
            <a:ext cx="7620000" cy="5334000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2286000"/>
            <a:ext cx="7315200" cy="37338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>
                <a:solidFill>
                  <a:schemeClr val="tx2"/>
                </a:solidFill>
              </a:rPr>
              <a:t>Decision-maker: 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a person with the authority and power to make key decisions that affect entire systems and 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>people</a:t>
            </a:r>
            <a:r>
              <a:rPr lang="en-US" sz="3000" b="1" dirty="0"/>
              <a:t> </a:t>
            </a:r>
            <a:endParaRPr lang="en-US" sz="3000" b="1" dirty="0" smtClean="0"/>
          </a:p>
          <a:p>
            <a:pPr algn="l"/>
            <a:endParaRPr lang="en-US" sz="1600" dirty="0" smtClean="0"/>
          </a:p>
          <a:p>
            <a:pPr algn="l"/>
            <a:r>
              <a:rPr lang="en-US" sz="3000" b="1" dirty="0" smtClean="0">
                <a:solidFill>
                  <a:schemeClr val="tx2"/>
                </a:solidFill>
              </a:rPr>
              <a:t>Health </a:t>
            </a:r>
            <a:r>
              <a:rPr lang="en-US" sz="3000" b="1" dirty="0">
                <a:solidFill>
                  <a:schemeClr val="tx2"/>
                </a:solidFill>
              </a:rPr>
              <a:t>equity:  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understanding and providing what people need so they have a fair and just opportunity to achieve equal outcomes and live their healthiest 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>life</a:t>
            </a:r>
            <a:endParaRPr lang="en-US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19" y="5816935"/>
            <a:ext cx="798581" cy="7043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84334" y="613919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HealthierMO.org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4347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KEY TERMS</a:t>
            </a:r>
            <a:endParaRPr lang="en-US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762000"/>
            <a:ext cx="7620000" cy="5334000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2286000"/>
            <a:ext cx="7315200" cy="31242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chemeClr val="tx2"/>
                </a:solidFill>
              </a:rPr>
              <a:t>Missourians</a:t>
            </a:r>
            <a:r>
              <a:rPr lang="en-US" sz="3000" dirty="0">
                <a:solidFill>
                  <a:schemeClr val="tx2"/>
                </a:solidFill>
              </a:rPr>
              <a:t>:  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all visitors, immigrants, students, travelers, transplants, and lifetime residents currently residing in Missouri, collectively referred to as “Missourians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>”</a:t>
            </a:r>
          </a:p>
          <a:p>
            <a:pPr algn="l"/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r>
              <a:rPr lang="en-US" sz="3000" b="1" dirty="0" smtClean="0">
                <a:solidFill>
                  <a:schemeClr val="tx2"/>
                </a:solidFill>
              </a:rPr>
              <a:t>Stakeholder</a:t>
            </a:r>
            <a:r>
              <a:rPr lang="en-US" sz="3000" dirty="0">
                <a:solidFill>
                  <a:schemeClr val="tx2"/>
                </a:solidFill>
              </a:rPr>
              <a:t>: 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any person with a vested interest or concern in something </a:t>
            </a:r>
          </a:p>
          <a:p>
            <a:pPr algn="l"/>
            <a:r>
              <a:rPr lang="en-US" sz="3000" dirty="0"/>
              <a:t> 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19" y="5816935"/>
            <a:ext cx="798581" cy="7043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84334" y="613919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HealthierMO.org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433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-1066799"/>
            <a:ext cx="6314928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9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DISCUSSION</a:t>
            </a:r>
            <a:endParaRPr lang="en-US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3200400"/>
          </a:xfrm>
        </p:spPr>
        <p:txBody>
          <a:bodyPr>
            <a:noAutofit/>
          </a:bodyPr>
          <a:lstStyle/>
          <a:p>
            <a:pPr marL="742950" indent="-742950" algn="l">
              <a:buFont typeface="+mj-lt"/>
              <a:buAutoNum type="arabicParenR"/>
            </a:pPr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Add discussion questions from the FPHS workbook for the section you will be working on</a:t>
            </a:r>
          </a:p>
          <a:p>
            <a:pPr marL="742950" indent="-742950" algn="l">
              <a:buFont typeface="+mj-lt"/>
              <a:buAutoNum type="arabicParenR"/>
            </a:pPr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Add question</a:t>
            </a:r>
            <a:endParaRPr lang="en-US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762000"/>
            <a:ext cx="7620000" cy="5334000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9120"/>
            <a:ext cx="1323270" cy="1325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9" y="5772634"/>
            <a:ext cx="798581" cy="704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6139190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HealthierMO.org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3340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DISCUSSION SUMMARY</a:t>
            </a:r>
            <a:endParaRPr lang="en-US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3200400"/>
          </a:xfrm>
        </p:spPr>
        <p:txBody>
          <a:bodyPr>
            <a:noAutofit/>
          </a:bodyPr>
          <a:lstStyle/>
          <a:p>
            <a:pPr algn="l"/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Summarize key points from discussion</a:t>
            </a:r>
            <a:endParaRPr lang="en-US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762000"/>
            <a:ext cx="7620000" cy="5334000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9" y="5772634"/>
            <a:ext cx="798581" cy="704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6139190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HealthierMO.org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4866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PURPOSE</a:t>
            </a:r>
            <a:endParaRPr lang="en-US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3200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Walk step-by-step through the FPHS workbook to operationalize Missouri’s FPHS model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in order to assure health and well-being for everyone in our community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762000"/>
            <a:ext cx="7620000" cy="5334000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9" y="5772634"/>
            <a:ext cx="798581" cy="704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6139190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HealthierMO.org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6698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ACTION PLANNING</a:t>
            </a:r>
            <a:endParaRPr lang="en-US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32004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Potential Outcomes are drawn from the </a:t>
            </a:r>
            <a:r>
              <a:rPr lang="en-US" sz="3600" b="1" dirty="0" smtClean="0">
                <a:solidFill>
                  <a:schemeClr val="tx2"/>
                </a:solidFill>
              </a:rPr>
              <a:t>FPHS Capacity Assessment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algn="l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We can add Potential Outcomes and define Action Steps.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762000"/>
            <a:ext cx="7620000" cy="5334000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26720"/>
            <a:ext cx="1209031" cy="1325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9" y="5772634"/>
            <a:ext cx="798581" cy="704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6139190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HealthierMO.org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3919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762000"/>
            <a:ext cx="61722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PLANNING </a:t>
            </a:r>
            <a:r>
              <a:rPr lang="en-US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DISCUSSION</a:t>
            </a:r>
            <a:endParaRPr lang="en-US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3200400"/>
          </a:xfrm>
        </p:spPr>
        <p:txBody>
          <a:bodyPr>
            <a:noAutofit/>
          </a:bodyPr>
          <a:lstStyle/>
          <a:p>
            <a:pPr marL="742950" indent="-742950" algn="l">
              <a:buFont typeface="+mj-lt"/>
              <a:buAutoNum type="arabicParenR"/>
            </a:pP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Which of these lines items should we focus on? </a:t>
            </a:r>
          </a:p>
          <a:p>
            <a:pPr marL="742950" indent="-742950" algn="l">
              <a:buFont typeface="+mj-lt"/>
              <a:buAutoNum type="arabicParenR"/>
            </a:pP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Which are most important and achievable? </a:t>
            </a:r>
          </a:p>
          <a:p>
            <a:pPr marL="742950" indent="-742950" algn="l">
              <a:buFont typeface="+mj-lt"/>
              <a:buAutoNum type="arabicParenR"/>
            </a:pP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Which are low-hanging fruit we can make a difference toward more quickly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en-US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762000"/>
            <a:ext cx="7620000" cy="5334000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9120"/>
            <a:ext cx="1323270" cy="1325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9" y="5772634"/>
            <a:ext cx="798581" cy="704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6139190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HealthierMO.org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9635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3200400"/>
          </a:xfrm>
        </p:spPr>
        <p:txBody>
          <a:bodyPr>
            <a:noAutofit/>
          </a:bodyPr>
          <a:lstStyle/>
          <a:p>
            <a:pPr marL="742950" indent="-742950" algn="l">
              <a:buFont typeface="+mj-lt"/>
              <a:buAutoNum type="arabicParenR" startAt="4"/>
            </a:pP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>What 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actions should we take, and when?</a:t>
            </a:r>
          </a:p>
          <a:p>
            <a:pPr marL="742950" indent="-742950" algn="l">
              <a:buFont typeface="+mj-lt"/>
              <a:buAutoNum type="arabicParenR" startAt="4"/>
            </a:pP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Who will be responsible to take the lead on this action?</a:t>
            </a:r>
          </a:p>
          <a:p>
            <a:pPr marL="742950" indent="-742950" algn="l">
              <a:buFont typeface="+mj-lt"/>
              <a:buAutoNum type="arabicParenR" startAt="4"/>
            </a:pP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What resources will be needed to accomplish 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>this action?</a:t>
            </a:r>
            <a:endParaRPr lang="en-US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762000"/>
            <a:ext cx="7620000" cy="5334000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800" y="762000"/>
            <a:ext cx="6172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PLANNING DISCUSSION</a:t>
            </a:r>
            <a:endParaRPr lang="en-US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9120"/>
            <a:ext cx="1323270" cy="1325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9" y="5772634"/>
            <a:ext cx="798581" cy="7043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6139190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HealthierMO.org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640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REFLECTION</a:t>
            </a:r>
            <a:endParaRPr lang="en-US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350520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Based on everything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we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discussed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today – </a:t>
            </a:r>
          </a:p>
          <a:p>
            <a:pPr algn="l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What </a:t>
            </a:r>
            <a:r>
              <a:rPr lang="en-US" sz="2800" b="1" dirty="0">
                <a:solidFill>
                  <a:schemeClr val="tx2"/>
                </a:solidFill>
              </a:rPr>
              <a:t>strengths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did you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hear?</a:t>
            </a:r>
          </a:p>
          <a:p>
            <a:pPr algn="l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What </a:t>
            </a:r>
            <a:r>
              <a:rPr lang="en-US" sz="2800" b="1" dirty="0">
                <a:solidFill>
                  <a:schemeClr val="tx2"/>
                </a:solidFill>
              </a:rPr>
              <a:t>challenges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may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exist?</a:t>
            </a:r>
          </a:p>
          <a:p>
            <a:pPr algn="l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What </a:t>
            </a:r>
            <a:r>
              <a:rPr lang="en-US" sz="2800" b="1" dirty="0">
                <a:solidFill>
                  <a:schemeClr val="tx2"/>
                </a:solidFill>
              </a:rPr>
              <a:t>opportunities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can you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identify?</a:t>
            </a:r>
          </a:p>
          <a:p>
            <a:pPr algn="l"/>
            <a:endParaRPr lang="en-US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Note </a:t>
            </a:r>
            <a:r>
              <a:rPr lang="en-US" sz="2800" b="1" dirty="0">
                <a:solidFill>
                  <a:schemeClr val="tx2"/>
                </a:solidFill>
              </a:rPr>
              <a:t>1–3 action steps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you will personally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take as a result of today’s session.</a:t>
            </a:r>
            <a:endParaRPr lang="en-US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762000"/>
            <a:ext cx="7620000" cy="5334000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33400"/>
            <a:ext cx="1432890" cy="1325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9" y="5772634"/>
            <a:ext cx="798581" cy="704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6139190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HealthierMO.org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7557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EVALUATION</a:t>
            </a:r>
            <a:endParaRPr lang="en-US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35052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(add how they can complete the session evaluation – handout or post-it notes – see Facilitator Guide for details)</a:t>
            </a:r>
            <a:endParaRPr lang="en-US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762000"/>
            <a:ext cx="7620000" cy="5334000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9" y="5772634"/>
            <a:ext cx="798581" cy="704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6139190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HealthierMO.org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0224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NEXT STEPS</a:t>
            </a:r>
            <a:endParaRPr lang="en-US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340" y="2133600"/>
            <a:ext cx="6576060" cy="36576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(add any homework assignments and the date of the next session, if you already have it scheduled)</a:t>
            </a:r>
          </a:p>
          <a:p>
            <a:pPr algn="l"/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en-US" sz="2800" dirty="0" smtClean="0">
                <a:solidFill>
                  <a:schemeClr val="tx2"/>
                </a:solidFill>
              </a:rPr>
              <a:t>None </a:t>
            </a:r>
            <a:r>
              <a:rPr lang="en-US" sz="2800" dirty="0">
                <a:solidFill>
                  <a:schemeClr val="tx2"/>
                </a:solidFill>
              </a:rPr>
              <a:t>of us can do this important work </a:t>
            </a:r>
            <a:r>
              <a:rPr lang="en-US" sz="2800" dirty="0" smtClean="0">
                <a:solidFill>
                  <a:schemeClr val="tx2"/>
                </a:solidFill>
              </a:rPr>
              <a:t>alone. Thank you for your </a:t>
            </a:r>
            <a:r>
              <a:rPr lang="en-US" sz="2800" dirty="0">
                <a:solidFill>
                  <a:schemeClr val="tx2"/>
                </a:solidFill>
              </a:rPr>
              <a:t>engagement and commitment to building a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healthier community for all of our residents</a:t>
            </a:r>
            <a:r>
              <a:rPr lang="en-US" sz="2800" b="1" dirty="0">
                <a:solidFill>
                  <a:schemeClr val="tx2"/>
                </a:solidFill>
              </a:rPr>
              <a:t>.</a:t>
            </a: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762000"/>
            <a:ext cx="7620000" cy="5334000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052" y="567068"/>
            <a:ext cx="1325880" cy="1325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9" y="5772634"/>
            <a:ext cx="798581" cy="704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6139190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HealthierMO.org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186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OBJECTIVES</a:t>
            </a:r>
            <a:endParaRPr lang="en-US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4424" y="2209800"/>
            <a:ext cx="6400800" cy="3200400"/>
          </a:xfrm>
        </p:spPr>
        <p:txBody>
          <a:bodyPr>
            <a:noAutofit/>
          </a:bodyPr>
          <a:lstStyle/>
          <a:p>
            <a:pPr marL="742950" indent="-742950" algn="l">
              <a:buFont typeface="+mj-lt"/>
              <a:buAutoNum type="arabicParenR"/>
            </a:pPr>
            <a:r>
              <a:rPr lang="en-US" sz="3000" dirty="0" smtClean="0">
                <a:solidFill>
                  <a:schemeClr val="tx2"/>
                </a:solidFill>
              </a:rPr>
              <a:t>Learn about the FPHS model</a:t>
            </a:r>
          </a:p>
          <a:p>
            <a:pPr marL="742950" indent="-742950" algn="l">
              <a:buFont typeface="+mj-lt"/>
              <a:buAutoNum type="arabicParenR"/>
            </a:pPr>
            <a:r>
              <a:rPr lang="en-US" sz="3000" dirty="0" smtClean="0">
                <a:solidFill>
                  <a:schemeClr val="tx2"/>
                </a:solidFill>
              </a:rPr>
              <a:t>Review local data</a:t>
            </a:r>
          </a:p>
          <a:p>
            <a:pPr marL="742950" indent="-742950" algn="l">
              <a:buFont typeface="+mj-lt"/>
              <a:buAutoNum type="arabicParenR"/>
            </a:pPr>
            <a:r>
              <a:rPr lang="en-US" sz="3000" dirty="0" smtClean="0">
                <a:solidFill>
                  <a:schemeClr val="tx2"/>
                </a:solidFill>
              </a:rPr>
              <a:t>“Map” capabilities and areas</a:t>
            </a:r>
          </a:p>
          <a:p>
            <a:pPr marL="742950" indent="-742950" algn="l">
              <a:buFont typeface="+mj-lt"/>
              <a:buAutoNum type="arabicParenR"/>
            </a:pPr>
            <a:r>
              <a:rPr lang="en-US" sz="3000" dirty="0" smtClean="0">
                <a:solidFill>
                  <a:schemeClr val="tx2"/>
                </a:solidFill>
              </a:rPr>
              <a:t>Develop an action plan</a:t>
            </a:r>
            <a:endParaRPr lang="en-US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762000"/>
            <a:ext cx="7620000" cy="5334000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733800"/>
            <a:ext cx="3061722" cy="30517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9" y="5772634"/>
            <a:ext cx="798581" cy="704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6139190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HealthierMO.org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5729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GROUND RULES</a:t>
            </a:r>
            <a:endParaRPr lang="en-US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209800"/>
            <a:ext cx="7162800" cy="3733800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You are responsible for our success!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Give each person a turn to speak.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Listen actively to others.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Respect, value, and appreciate all comments.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Silence and put away your phone.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Return from breaks on time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762000"/>
            <a:ext cx="7620000" cy="5334000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19" y="5816935"/>
            <a:ext cx="798581" cy="704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84334" y="613919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HealthierMO.org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362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GROUND RULES</a:t>
            </a:r>
            <a:endParaRPr lang="en-US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209800"/>
            <a:ext cx="7162800" cy="3810000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Think process, not personality.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Think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about how it CAN be done, not how it can’t be done.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Think with flexibility – outside of the box. 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Be willing to let go of the past to adapt and move forward.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Seek aspirational outcomes, not just completing tasks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762000"/>
            <a:ext cx="7620000" cy="5334000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19" y="5816935"/>
            <a:ext cx="798581" cy="704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84334" y="613919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HealthierMO.org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9662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GROUND RULES</a:t>
            </a:r>
            <a:endParaRPr lang="en-US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209800"/>
            <a:ext cx="7162800" cy="3200400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Engage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patterns, not specific problems.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Unlock change, don’t impose it.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The Facilitator may call a Time Out to keep the workshop on track and on time.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The Parking Lot may be used to note important comments to be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followed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up on at a later time.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762000"/>
            <a:ext cx="7620000" cy="5334000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19" y="5816935"/>
            <a:ext cx="798581" cy="704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84334" y="613919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HealthierMO.org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1302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WHAT’S YOUR SUPERPOWER?</a:t>
            </a:r>
            <a:endParaRPr lang="en-US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762000"/>
            <a:ext cx="7620000" cy="5334000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2209800"/>
            <a:ext cx="7315200" cy="1752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Share your name, job title and agency.</a:t>
            </a:r>
          </a:p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Describe your personal </a:t>
            </a:r>
            <a:r>
              <a:rPr lang="en-US" sz="3600" b="1" dirty="0" smtClean="0">
                <a:solidFill>
                  <a:schemeClr val="tx2"/>
                </a:solidFill>
              </a:rPr>
              <a:t>superpower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" y="3663170"/>
            <a:ext cx="3728289" cy="31948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19" y="5816935"/>
            <a:ext cx="798581" cy="704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84334" y="613919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HealthierMO.org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5183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MISSOURI’S FPHS MODEL</a:t>
            </a:r>
            <a:endParaRPr lang="en-US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762000"/>
            <a:ext cx="7620000" cy="5334000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2286000"/>
            <a:ext cx="7315200" cy="31242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Missouri’s </a:t>
            </a:r>
            <a:r>
              <a:rPr lang="en-US" sz="3600" b="1" dirty="0" smtClean="0">
                <a:solidFill>
                  <a:schemeClr val="tx2"/>
                </a:solidFill>
              </a:rPr>
              <a:t>Foundational Public Health Services (FPHS) </a:t>
            </a:r>
            <a:r>
              <a:rPr lang="en-US" sz="3600" b="1" dirty="0">
                <a:solidFill>
                  <a:schemeClr val="tx2"/>
                </a:solidFill>
              </a:rPr>
              <a:t>model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offers a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consistent framework upon which we can align public health practice across the state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9" y="5772634"/>
            <a:ext cx="798581" cy="704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6139190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HealthierMO.org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568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-1066799"/>
            <a:ext cx="6314928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0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710</Words>
  <Application>Microsoft Office PowerPoint</Application>
  <PresentationFormat>On-screen Show (4:3)</PresentationFormat>
  <Paragraphs>107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An FPHS Approach to Improving Well-Being for All Missourians</vt:lpstr>
      <vt:lpstr>PURPOSE</vt:lpstr>
      <vt:lpstr>OBJECTIVES</vt:lpstr>
      <vt:lpstr>GROUND RULES</vt:lpstr>
      <vt:lpstr>GROUND RULES</vt:lpstr>
      <vt:lpstr>GROUND RULES</vt:lpstr>
      <vt:lpstr>WHAT’S YOUR SUPERPOWER?</vt:lpstr>
      <vt:lpstr>MISSOURI’S FPHS MODEL</vt:lpstr>
      <vt:lpstr>PowerPoint Presentation</vt:lpstr>
      <vt:lpstr>REFLECTION</vt:lpstr>
      <vt:lpstr>DATA</vt:lpstr>
      <vt:lpstr>PowerPoint Presentation</vt:lpstr>
      <vt:lpstr>MAPPING PROCESS</vt:lpstr>
      <vt:lpstr>MAPPING PROCESS</vt:lpstr>
      <vt:lpstr>KEY TERMS</vt:lpstr>
      <vt:lpstr>KEY TERMS</vt:lpstr>
      <vt:lpstr>PowerPoint Presentation</vt:lpstr>
      <vt:lpstr>DISCUSSION</vt:lpstr>
      <vt:lpstr>DISCUSSION SUMMARY</vt:lpstr>
      <vt:lpstr>ACTION PLANNING</vt:lpstr>
      <vt:lpstr>PLANNING DISCUSSION</vt:lpstr>
      <vt:lpstr>PowerPoint Presentation</vt:lpstr>
      <vt:lpstr>REFLECTION</vt:lpstr>
      <vt:lpstr>EVALUATION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M</dc:creator>
  <cp:lastModifiedBy>J M</cp:lastModifiedBy>
  <cp:revision>18</cp:revision>
  <dcterms:created xsi:type="dcterms:W3CDTF">2022-05-31T15:11:58Z</dcterms:created>
  <dcterms:modified xsi:type="dcterms:W3CDTF">2022-05-31T19:32:57Z</dcterms:modified>
</cp:coreProperties>
</file>